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0B5F3D7-557B-47A8-9DD6-B8914B0A2DB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AFEB15A-C05B-42F0-AB7A-1B6F91F70C5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nvergence_zone" TargetMode="External"/><Relationship Id="rId2" Type="http://schemas.openxmlformats.org/officeDocument/2006/relationships/hyperlink" Target="http://en.wikipedia.org/wiki/Equator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://en.wikipedia.org/wiki/Tropic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recipitation_(meteorology)" TargetMode="External"/><Relationship Id="rId2" Type="http://schemas.openxmlformats.org/officeDocument/2006/relationships/hyperlink" Target="http://en.wikipedia.org/wiki/Wind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590800"/>
            <a:ext cx="77724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Different Weather Disturbances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Storm Signal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8763000" cy="1600200"/>
          </a:xfrm>
        </p:spPr>
        <p:txBody>
          <a:bodyPr>
            <a:normAutofit/>
          </a:bodyPr>
          <a:lstStyle/>
          <a:p>
            <a:r>
              <a:rPr lang="en-US" sz="2000" b="0" dirty="0" smtClean="0">
                <a:solidFill>
                  <a:schemeClr val="tx2">
                    <a:lumMod val="50000"/>
                  </a:schemeClr>
                </a:solidFill>
              </a:rPr>
              <a:t>PSWS </a:t>
            </a:r>
            <a:r>
              <a:rPr lang="en-US" sz="2000" b="0" dirty="0" smtClean="0">
                <a:solidFill>
                  <a:schemeClr val="tx2">
                    <a:lumMod val="50000"/>
                  </a:schemeClr>
                </a:solidFill>
              </a:rPr>
              <a:t>#4 </a:t>
            </a:r>
            <a:r>
              <a:rPr lang="en-US" sz="2000" b="0" dirty="0" smtClean="0"/>
              <a:t>- </a:t>
            </a:r>
            <a:r>
              <a:rPr lang="en-US" sz="2000" b="0" dirty="0" smtClean="0">
                <a:solidFill>
                  <a:schemeClr val="tx1">
                    <a:lumMod val="95000"/>
                  </a:schemeClr>
                </a:solidFill>
              </a:rPr>
              <a:t>Tropical cyclone winds of greater than 185 km/h (115 mph) are expected within 12 hours.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371600"/>
            <a:ext cx="838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solidFill>
                  <a:srgbClr val="FFFF00"/>
                </a:solidFill>
              </a:rPr>
              <a:t>PSWS #1 </a:t>
            </a:r>
            <a:r>
              <a:rPr lang="en-US" sz="2000" b="0" dirty="0" smtClean="0"/>
              <a:t>- </a:t>
            </a:r>
            <a:r>
              <a:rPr lang="en-US" sz="2000" b="0" dirty="0" smtClean="0">
                <a:solidFill>
                  <a:schemeClr val="tx1">
                    <a:lumMod val="95000"/>
                  </a:schemeClr>
                </a:solidFill>
              </a:rPr>
              <a:t>Tropical cyclone winds of 30 km/h (19 mph) to 60 km/h (37 mph) are expected within the next 36 hours. (Note: If a tropical cyclone forms very close to the area, then a shorter lead time is seen on the warning bulletin.)</a:t>
            </a:r>
            <a:endParaRPr lang="en-US" sz="2000" b="0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2590800"/>
            <a:ext cx="655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solidFill>
                  <a:schemeClr val="accent1"/>
                </a:solidFill>
              </a:rPr>
              <a:t>PSWS #2 </a:t>
            </a:r>
            <a:r>
              <a:rPr lang="en-US" sz="2000" b="0" dirty="0" smtClean="0"/>
              <a:t>- </a:t>
            </a:r>
            <a:r>
              <a:rPr lang="en-US" sz="2000" b="0" dirty="0" smtClean="0">
                <a:solidFill>
                  <a:schemeClr val="tx1">
                    <a:lumMod val="95000"/>
                  </a:schemeClr>
                </a:solidFill>
              </a:rPr>
              <a:t>Tropical cyclone winds of 60 km/h (37 mph) to 100 km/h (62 mph) are expected within the next 24 hours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35814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solidFill>
                  <a:srgbClr val="C00000"/>
                </a:solidFill>
              </a:rPr>
              <a:t>PSWS #3 </a:t>
            </a:r>
            <a:r>
              <a:rPr lang="en-US" sz="2000" b="0" dirty="0" smtClean="0"/>
              <a:t>- </a:t>
            </a:r>
            <a:r>
              <a:rPr lang="en-US" sz="2000" b="0" dirty="0" smtClean="0">
                <a:solidFill>
                  <a:schemeClr val="tx1">
                    <a:lumMod val="95000"/>
                  </a:schemeClr>
                </a:solidFill>
              </a:rPr>
              <a:t>Tropical cyclone winds of 100 km/h (62 mph) to 185 km/h (115 mph) are expected within the next 18 hours.</a:t>
            </a:r>
            <a:endParaRPr lang="en-US" sz="2000" b="0" dirty="0" smtClean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447800"/>
          </a:xfrm>
        </p:spPr>
        <p:txBody>
          <a:bodyPr/>
          <a:lstStyle/>
          <a:p>
            <a:r>
              <a:rPr lang="en-US" sz="2400" b="0" dirty="0" smtClean="0">
                <a:solidFill>
                  <a:srgbClr val="FFFF00"/>
                </a:solidFill>
                <a:latin typeface="+mn-lt"/>
              </a:rPr>
              <a:t>A. Tropical depression</a:t>
            </a:r>
            <a:br>
              <a:rPr lang="en-US" sz="2400" b="0" dirty="0" smtClean="0">
                <a:solidFill>
                  <a:srgbClr val="FFFF00"/>
                </a:solidFill>
                <a:latin typeface="+mn-lt"/>
              </a:rPr>
            </a:br>
            <a:r>
              <a:rPr lang="en-US" sz="2400" b="0" dirty="0" smtClean="0">
                <a:solidFill>
                  <a:srgbClr val="FFFF00"/>
                </a:solidFill>
                <a:latin typeface="+mn-lt"/>
              </a:rPr>
              <a:t>b. Tropical storm</a:t>
            </a:r>
            <a:br>
              <a:rPr lang="en-US" sz="2400" b="0" dirty="0" smtClean="0">
                <a:solidFill>
                  <a:srgbClr val="FFFF00"/>
                </a:solidFill>
                <a:latin typeface="+mn-lt"/>
              </a:rPr>
            </a:br>
            <a:r>
              <a:rPr lang="en-US" sz="2400" b="0" dirty="0" smtClean="0">
                <a:solidFill>
                  <a:srgbClr val="FFFF00"/>
                </a:solidFill>
                <a:latin typeface="+mn-lt"/>
              </a:rPr>
              <a:t>c. Typhoons </a:t>
            </a:r>
            <a:endParaRPr lang="en-US" sz="2400" b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62000" y="228600"/>
            <a:ext cx="7772400" cy="82296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Agency FB" pitchFamily="34" charset="0"/>
              </a:rPr>
              <a:t>Tropical Cyclones</a:t>
            </a:r>
            <a:endParaRPr lang="en-US" sz="4000" dirty="0">
              <a:solidFill>
                <a:srgbClr val="FF0000"/>
              </a:solidFill>
              <a:latin typeface="Agency FB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22098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C00000"/>
                </a:solidFill>
                <a:latin typeface="Agency FB" pitchFamily="34" charset="0"/>
              </a:rPr>
              <a:t>Intertropical</a:t>
            </a:r>
            <a:r>
              <a:rPr lang="en-US" sz="4000" dirty="0" smtClean="0">
                <a:solidFill>
                  <a:srgbClr val="C00000"/>
                </a:solidFill>
                <a:latin typeface="Agency FB" pitchFamily="34" charset="0"/>
              </a:rPr>
              <a:t> Convergence Zone</a:t>
            </a:r>
            <a:endParaRPr lang="en-US" sz="4000" dirty="0">
              <a:solidFill>
                <a:srgbClr val="C00000"/>
              </a:solidFill>
              <a:latin typeface="Agency FB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28956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Agency FB" pitchFamily="34" charset="0"/>
              </a:rPr>
              <a:t>Monsoons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4290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sz="2400" dirty="0" smtClean="0">
                <a:solidFill>
                  <a:srgbClr val="FFFF00"/>
                </a:solidFill>
              </a:rPr>
              <a:t>Northeast  Monsoon</a:t>
            </a:r>
          </a:p>
          <a:p>
            <a:pPr marL="342900" indent="-342900">
              <a:buAutoNum type="alphaUcPeriod"/>
            </a:pPr>
            <a:r>
              <a:rPr lang="en-US" sz="2400" dirty="0" smtClean="0">
                <a:solidFill>
                  <a:srgbClr val="FFFF00"/>
                </a:solidFill>
              </a:rPr>
              <a:t>Southwest  Monsoon  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400" y="4343400"/>
            <a:ext cx="38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Agency FB" pitchFamily="34" charset="0"/>
              </a:rPr>
              <a:t>Cyclone Warning </a:t>
            </a:r>
            <a:endParaRPr lang="en-US" sz="4000" dirty="0">
              <a:solidFill>
                <a:srgbClr val="C00000"/>
              </a:solidFill>
              <a:latin typeface="Agency FB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5600" y="54864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Agency FB" pitchFamily="34" charset="0"/>
              </a:rPr>
              <a:t>Public Storm Signal </a:t>
            </a:r>
            <a:endParaRPr lang="en-US" sz="4000" dirty="0">
              <a:solidFill>
                <a:srgbClr val="C00000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Depression </a:t>
            </a:r>
            <a:endParaRPr lang="en-US" dirty="0"/>
          </a:p>
        </p:txBody>
      </p:sp>
      <p:pic>
        <p:nvPicPr>
          <p:cNvPr id="6" name="Content Placeholder 5" descr="thumbna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9600" y="1295400"/>
            <a:ext cx="4267200" cy="3429000"/>
          </a:xfrm>
        </p:spPr>
      </p:pic>
      <p:sp>
        <p:nvSpPr>
          <p:cNvPr id="11" name="TextBox 10"/>
          <p:cNvSpPr txBox="1"/>
          <p:nvPr/>
        </p:nvSpPr>
        <p:spPr>
          <a:xfrm>
            <a:off x="762000" y="1600200"/>
            <a:ext cx="3124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Once a group of thunderstorms has come together under the right atmospheric conditions for a long enough time, they may organize into a tropical depression. Winds near the center are constantly between 20 and 34 knots (23 - 39 mph).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Storm</a:t>
            </a:r>
            <a:endParaRPr lang="en-US" dirty="0"/>
          </a:p>
        </p:txBody>
      </p:sp>
      <p:pic>
        <p:nvPicPr>
          <p:cNvPr id="6" name="Content Placeholder 5" descr="thumbnail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6800" y="1219200"/>
            <a:ext cx="4038600" cy="3352800"/>
          </a:xfrm>
        </p:spPr>
      </p:pic>
      <p:sp>
        <p:nvSpPr>
          <p:cNvPr id="7" name="TextBox 6"/>
          <p:cNvSpPr txBox="1"/>
          <p:nvPr/>
        </p:nvSpPr>
        <p:spPr>
          <a:xfrm>
            <a:off x="609600" y="1447800"/>
            <a:ext cx="4038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 </a:t>
            </a:r>
            <a:r>
              <a:rPr lang="en-US" sz="2000" i="1" dirty="0"/>
              <a:t>tropical storm</a:t>
            </a:r>
            <a:r>
              <a:rPr lang="en-US" sz="2000" dirty="0"/>
              <a:t> is an organized system of strong thunderstorms with a defined surface circulation and maximum sustained winds between 17 and 33 meters per second (34 to 63 knots, 39 to 73 mph, or 62 to 117 km/h). At this point, the distinctive cyclonic shape starts to develop, though an eye is usually not present.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Typhoon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648200" cy="4038600"/>
          </a:xfrm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/>
                </a:solidFill>
              </a:rPr>
              <a:t>A Typhoon is a name used in east Asia for a Hurricane. It is a type of cyclone occurring in the western regions of the Pacific Ocean. A typhoon is similar to a hurricane in levels of destructiveness. The word typhoon comes from the Chinese term tai-</a:t>
            </a:r>
            <a:r>
              <a:rPr lang="en-US" b="0" dirty="0" err="1" smtClean="0">
                <a:solidFill>
                  <a:schemeClr val="tx1"/>
                </a:solidFill>
              </a:rPr>
              <a:t>fung</a:t>
            </a:r>
            <a:r>
              <a:rPr lang="en-US" b="0" dirty="0" smtClean="0">
                <a:solidFill>
                  <a:schemeClr val="tx1"/>
                </a:solidFill>
              </a:rPr>
              <a:t> meaning great wind.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Content Placeholder 7" descr="thumbnail (2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334000" y="1371600"/>
            <a:ext cx="3429000" cy="2286000"/>
          </a:xfrm>
        </p:spPr>
      </p:pic>
      <p:pic>
        <p:nvPicPr>
          <p:cNvPr id="9" name="Content Placeholder 8" descr="thumbnail (3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334000" y="3886200"/>
            <a:ext cx="3429000" cy="2514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772400" cy="914400"/>
          </a:xfrm>
        </p:spPr>
        <p:txBody>
          <a:bodyPr/>
          <a:lstStyle/>
          <a:p>
            <a:r>
              <a:rPr lang="en-US" sz="3600" dirty="0" err="1" smtClean="0"/>
              <a:t>Intertropical</a:t>
            </a:r>
            <a:r>
              <a:rPr lang="en-US" sz="3600" dirty="0" smtClean="0"/>
              <a:t> Convergence Zone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4038600"/>
            <a:ext cx="8382000" cy="2819400"/>
          </a:xfrm>
        </p:spPr>
        <p:txBody>
          <a:bodyPr>
            <a:normAutofit/>
          </a:bodyPr>
          <a:lstStyle/>
          <a:p>
            <a:r>
              <a:rPr lang="en-US" sz="2000" b="0" dirty="0" smtClean="0">
                <a:solidFill>
                  <a:schemeClr val="tx1"/>
                </a:solidFill>
              </a:rPr>
              <a:t>The </a:t>
            </a:r>
            <a:r>
              <a:rPr lang="en-US" sz="2000" dirty="0" err="1" smtClean="0">
                <a:solidFill>
                  <a:schemeClr val="tx1"/>
                </a:solidFill>
              </a:rPr>
              <a:t>Intertropical</a:t>
            </a:r>
            <a:r>
              <a:rPr lang="en-US" sz="2000" dirty="0" smtClean="0">
                <a:solidFill>
                  <a:schemeClr val="tx1"/>
                </a:solidFill>
              </a:rPr>
              <a:t> Convergence Zone</a:t>
            </a:r>
            <a:r>
              <a:rPr lang="en-US" sz="2000" b="0" dirty="0" smtClean="0">
                <a:solidFill>
                  <a:schemeClr val="tx1"/>
                </a:solidFill>
              </a:rPr>
              <a:t> (ITCZ), known by sailors as </a:t>
            </a:r>
            <a:r>
              <a:rPr lang="en-US" sz="2000" dirty="0" smtClean="0">
                <a:solidFill>
                  <a:schemeClr val="tx1"/>
                </a:solidFill>
              </a:rPr>
              <a:t>The Doldrums</a:t>
            </a:r>
            <a:r>
              <a:rPr lang="en-US" sz="2000" b="0" dirty="0" smtClean="0">
                <a:solidFill>
                  <a:schemeClr val="tx1"/>
                </a:solidFill>
              </a:rPr>
              <a:t>, is the area encircling the earth near the </a:t>
            </a:r>
            <a:r>
              <a:rPr lang="en-US" sz="2000" b="0" dirty="0" smtClean="0">
                <a:solidFill>
                  <a:schemeClr val="tx1"/>
                </a:solidFill>
                <a:hlinkClick r:id="rId2" tooltip="Equator"/>
              </a:rPr>
              <a:t>equator</a:t>
            </a:r>
            <a:r>
              <a:rPr lang="en-US" sz="2000" b="0" dirty="0" smtClean="0">
                <a:solidFill>
                  <a:schemeClr val="tx1"/>
                </a:solidFill>
              </a:rPr>
              <a:t> where winds originating in the northern and southern hemispheres come together.</a:t>
            </a:r>
          </a:p>
          <a:p>
            <a:r>
              <a:rPr lang="en-US" sz="2000" b="0" dirty="0" smtClean="0">
                <a:solidFill>
                  <a:schemeClr val="tx1"/>
                </a:solidFill>
              </a:rPr>
              <a:t>The ITCZ was originally identified from the 1920s to the 1940s as the "</a:t>
            </a:r>
            <a:r>
              <a:rPr lang="en-US" sz="2000" b="0" dirty="0" err="1" smtClean="0">
                <a:solidFill>
                  <a:schemeClr val="tx1"/>
                </a:solidFill>
              </a:rPr>
              <a:t>Intertropical</a:t>
            </a:r>
            <a:r>
              <a:rPr lang="en-US" sz="2000" b="0" dirty="0" smtClean="0">
                <a:solidFill>
                  <a:schemeClr val="tx1"/>
                </a:solidFill>
              </a:rPr>
              <a:t> Front" (ITF), but after the recognition in the 1940s and 1950s of the significance of </a:t>
            </a:r>
            <a:r>
              <a:rPr lang="en-US" sz="2000" b="0" dirty="0" smtClean="0">
                <a:solidFill>
                  <a:schemeClr val="tx1"/>
                </a:solidFill>
                <a:hlinkClick r:id="rId3" tooltip="Convergence zone"/>
              </a:rPr>
              <a:t>wind field convergence</a:t>
            </a:r>
            <a:r>
              <a:rPr lang="en-US" sz="2000" b="0" dirty="0" smtClean="0">
                <a:solidFill>
                  <a:schemeClr val="tx1"/>
                </a:solidFill>
              </a:rPr>
              <a:t> in </a:t>
            </a:r>
            <a:r>
              <a:rPr lang="en-US" sz="2000" b="0" dirty="0" smtClean="0">
                <a:solidFill>
                  <a:schemeClr val="tx1"/>
                </a:solidFill>
                <a:hlinkClick r:id="rId4" tooltip="Tropics"/>
              </a:rPr>
              <a:t>tropical</a:t>
            </a:r>
            <a:r>
              <a:rPr lang="en-US" sz="2000" b="0" dirty="0" smtClean="0">
                <a:solidFill>
                  <a:schemeClr val="tx1"/>
                </a:solidFill>
              </a:rPr>
              <a:t> weather production, the term "ITCZ" was then applied</a:t>
            </a:r>
          </a:p>
          <a:p>
            <a:endParaRPr lang="en-US" dirty="0"/>
          </a:p>
        </p:txBody>
      </p:sp>
      <p:pic>
        <p:nvPicPr>
          <p:cNvPr id="7" name="Content Placeholder 6" descr="thumbnail (5).jpg"/>
          <p:cNvPicPr>
            <a:picLocks noGrp="1" noChangeAspect="1"/>
          </p:cNvPicPr>
          <p:nvPr>
            <p:ph sz="quarter" idx="2"/>
          </p:nvPr>
        </p:nvPicPr>
        <p:blipFill>
          <a:blip r:embed="rId5"/>
          <a:stretch>
            <a:fillRect/>
          </a:stretch>
        </p:blipFill>
        <p:spPr>
          <a:xfrm>
            <a:off x="457200" y="1524000"/>
            <a:ext cx="3886200" cy="2362200"/>
          </a:xfrm>
        </p:spPr>
      </p:pic>
      <p:pic>
        <p:nvPicPr>
          <p:cNvPr id="10" name="Content Placeholder 9" descr="thumbnail (6).jpg"/>
          <p:cNvPicPr>
            <a:picLocks noGrp="1" noChangeAspect="1"/>
          </p:cNvPicPr>
          <p:nvPr>
            <p:ph sz="quarter" idx="4"/>
          </p:nvPr>
        </p:nvPicPr>
        <p:blipFill>
          <a:blip r:embed="rId6"/>
          <a:stretch>
            <a:fillRect/>
          </a:stretch>
        </p:blipFill>
        <p:spPr>
          <a:xfrm>
            <a:off x="4859336" y="1447801"/>
            <a:ext cx="3827463" cy="247094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Monsoons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8001000" cy="40576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Monsoon</a:t>
            </a:r>
            <a:r>
              <a:rPr lang="en-US" b="0" dirty="0" smtClean="0">
                <a:solidFill>
                  <a:schemeClr val="tx1"/>
                </a:solidFill>
              </a:rPr>
              <a:t> is traditionally defined as a seasonal reversing </a:t>
            </a:r>
            <a:r>
              <a:rPr lang="en-US" b="0" dirty="0" smtClean="0">
                <a:solidFill>
                  <a:schemeClr val="tx1"/>
                </a:solidFill>
                <a:hlinkClick r:id="rId2" tooltip="Wind"/>
              </a:rPr>
              <a:t>wind</a:t>
            </a:r>
            <a:r>
              <a:rPr lang="en-US" b="0" dirty="0" smtClean="0">
                <a:solidFill>
                  <a:schemeClr val="tx1"/>
                </a:solidFill>
              </a:rPr>
              <a:t> accompanied by corresponding changes in </a:t>
            </a:r>
            <a:r>
              <a:rPr lang="en-US" b="0" dirty="0" smtClean="0">
                <a:solidFill>
                  <a:schemeClr val="tx1"/>
                </a:solidFill>
                <a:hlinkClick r:id="rId3" tooltip="Precipitation (meteorology)"/>
              </a:rPr>
              <a:t>precipitation</a:t>
            </a:r>
            <a:r>
              <a:rPr lang="en-US" b="0" dirty="0" smtClean="0">
                <a:solidFill>
                  <a:schemeClr val="tx1"/>
                </a:solidFill>
              </a:rPr>
              <a:t> but is now used to describe seasonal changes in atmospheric circulation and precipitation associated with the asymmetric heating of land and </a:t>
            </a:r>
            <a:r>
              <a:rPr lang="en-US" b="0" dirty="0" smtClean="0">
                <a:solidFill>
                  <a:schemeClr val="tx1"/>
                </a:solidFill>
              </a:rPr>
              <a:t>sea.</a:t>
            </a:r>
            <a:r>
              <a:rPr lang="en-US" b="0" baseline="30000" dirty="0" smtClean="0">
                <a:solidFill>
                  <a:schemeClr val="tx1"/>
                </a:solidFill>
              </a:rPr>
              <a:t> </a:t>
            </a:r>
            <a:r>
              <a:rPr lang="en-US" b="0" dirty="0" smtClean="0">
                <a:solidFill>
                  <a:schemeClr val="tx1"/>
                </a:solidFill>
              </a:rPr>
              <a:t>Usually</a:t>
            </a:r>
            <a:r>
              <a:rPr lang="en-US" b="0" dirty="0" smtClean="0">
                <a:solidFill>
                  <a:schemeClr val="tx1"/>
                </a:solidFill>
              </a:rPr>
              <a:t>, the term monsoon is used to refer to the rainy phase of a seasonally-changing pattern, although technically there is also a dry phase.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4040188" cy="639762"/>
          </a:xfrm>
        </p:spPr>
        <p:txBody>
          <a:bodyPr/>
          <a:lstStyle/>
          <a:p>
            <a:r>
              <a:rPr lang="en-US" dirty="0" smtClean="0"/>
              <a:t>Northeast Monsoon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4400" y="685800"/>
            <a:ext cx="4041775" cy="639762"/>
          </a:xfrm>
        </p:spPr>
        <p:txBody>
          <a:bodyPr/>
          <a:lstStyle/>
          <a:p>
            <a:r>
              <a:rPr lang="en-US" dirty="0" smtClean="0"/>
              <a:t>Southwest Monsoon </a:t>
            </a:r>
            <a:endParaRPr lang="en-US" dirty="0"/>
          </a:p>
        </p:txBody>
      </p:sp>
      <p:pic>
        <p:nvPicPr>
          <p:cNvPr id="7" name="Content Placeholder 6" descr="thumbnail (7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33400" y="1524000"/>
            <a:ext cx="7543800" cy="3886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Cyclone Warning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95400"/>
            <a:ext cx="2743200" cy="533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Weather Advisory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0" y="2971800"/>
            <a:ext cx="4041775" cy="63976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Tropical Cyclone Alert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8006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Tropical Cyclone Alert 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19812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First Stage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895600" y="3962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Second Stage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56388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Third Stage 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286000" y="19050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2"/>
            <a:endCxn id="10" idx="1"/>
          </p:cNvCxnSpPr>
          <p:nvPr/>
        </p:nvCxnSpPr>
        <p:spPr>
          <a:xfrm rot="16200000" flipH="1">
            <a:off x="2167409" y="3465041"/>
            <a:ext cx="581671" cy="8747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2"/>
          </p:cNvCxnSpPr>
          <p:nvPr/>
        </p:nvCxnSpPr>
        <p:spPr>
          <a:xfrm rot="16200000" flipH="1">
            <a:off x="2014210" y="5062210"/>
            <a:ext cx="46738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8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123</TotalTime>
  <Words>193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Different Weather Disturbances </vt:lpstr>
      <vt:lpstr>A. Tropical depression b. Tropical storm c. Typhoons </vt:lpstr>
      <vt:lpstr>Tropical Depression </vt:lpstr>
      <vt:lpstr>Tropical Storm</vt:lpstr>
      <vt:lpstr>Typhoon </vt:lpstr>
      <vt:lpstr>Intertropical Convergence Zone</vt:lpstr>
      <vt:lpstr>Monsoons </vt:lpstr>
      <vt:lpstr>Slide 8</vt:lpstr>
      <vt:lpstr>Cyclone Warning </vt:lpstr>
      <vt:lpstr>Public Storm Signal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Weather Disturbances </dc:title>
  <dc:creator>Gamers</dc:creator>
  <cp:lastModifiedBy>Gamers</cp:lastModifiedBy>
  <cp:revision>13</cp:revision>
  <dcterms:created xsi:type="dcterms:W3CDTF">2012-02-22T03:14:11Z</dcterms:created>
  <dcterms:modified xsi:type="dcterms:W3CDTF">2012-02-22T05:17:54Z</dcterms:modified>
</cp:coreProperties>
</file>